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90C24-670A-4FC2-B445-8AEE80AF766B}" type="datetimeFigureOut">
              <a:rPr lang="en-US" smtClean="0">
                <a:solidFill>
                  <a:srgbClr val="EEECE1"/>
                </a:solidFill>
              </a:rPr>
              <a:pPr/>
              <a:t>1/16/2015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EECE1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C021A-43FD-4599-9E6A-3EA7F960925F}" type="slidenum">
              <a:rPr lang="en-US" smtClean="0">
                <a:solidFill>
                  <a:srgbClr val="EEECE1"/>
                </a:solidFill>
              </a:rPr>
              <a:pPr/>
              <a:t>‹#›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57224" y="4000504"/>
            <a:ext cx="7772400" cy="903534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R="9144" algn="l">
              <a:defRPr sz="36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57224" y="5143512"/>
            <a:ext cx="7772400" cy="651504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altLang="ja-JP" smtClean="0"/>
              <a:t>Click to edit Master subtitle style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429652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86644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286644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72396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572396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858148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858148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29652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143900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43900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72396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858148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429652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143900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286644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90C24-670A-4FC2-B445-8AEE80AF766B}" type="datetimeFigureOut">
              <a:rPr lang="en-US" smtClean="0">
                <a:solidFill>
                  <a:srgbClr val="EEECE1"/>
                </a:solidFill>
              </a:rPr>
              <a:pPr/>
              <a:t>1/16/2015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C021A-43FD-4599-9E6A-3EA7F960925F}" type="slidenum">
              <a:rPr lang="en-US" smtClean="0">
                <a:solidFill>
                  <a:srgbClr val="EEECE1"/>
                </a:solidFill>
              </a:rPr>
              <a:pPr/>
              <a:t>‹#›</a:t>
            </a:fld>
            <a:endParaRPr lang="en-US">
              <a:solidFill>
                <a:srgbClr val="EEECE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90C24-670A-4FC2-B445-8AEE80AF766B}" type="datetimeFigureOut">
              <a:rPr lang="en-US" smtClean="0">
                <a:solidFill>
                  <a:srgbClr val="EEECE1"/>
                </a:solidFill>
              </a:rPr>
              <a:pPr/>
              <a:t>1/16/2015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C021A-43FD-4599-9E6A-3EA7F960925F}" type="slidenum">
              <a:rPr lang="en-US" smtClean="0">
                <a:solidFill>
                  <a:srgbClr val="EEECE1"/>
                </a:solidFill>
              </a:rPr>
              <a:pPr/>
              <a:t>‹#›</a:t>
            </a:fld>
            <a:endParaRPr lang="en-US">
              <a:solidFill>
                <a:srgbClr val="EEECE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90C24-670A-4FC2-B445-8AEE80AF766B}" type="datetimeFigureOut">
              <a:rPr lang="en-US" smtClean="0">
                <a:solidFill>
                  <a:srgbClr val="EEECE1"/>
                </a:solidFill>
              </a:rPr>
              <a:pPr/>
              <a:t>1/16/2015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C021A-43FD-4599-9E6A-3EA7F960925F}" type="slidenum">
              <a:rPr lang="en-US" smtClean="0">
                <a:solidFill>
                  <a:srgbClr val="EEECE1"/>
                </a:solidFill>
              </a:rPr>
              <a:pPr/>
              <a:t>‹#›</a:t>
            </a:fld>
            <a:endParaRPr lang="en-US">
              <a:solidFill>
                <a:srgbClr val="EEECE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4214818"/>
            <a:ext cx="5718048" cy="977486"/>
          </a:xfrm>
        </p:spPr>
        <p:txBody>
          <a:bodyPr lIns="82296" tIns="45720" bIns="0" anchor="t"/>
          <a:lstStyle>
            <a:lvl1pPr marL="374904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90C24-670A-4FC2-B445-8AEE80AF766B}" type="datetimeFigureOut">
              <a:rPr lang="en-US" smtClean="0">
                <a:solidFill>
                  <a:srgbClr val="EEECE1"/>
                </a:solidFill>
              </a:rPr>
              <a:pPr/>
              <a:t>1/16/2015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C021A-43FD-4599-9E6A-3EA7F960925F}" type="slidenum">
              <a:rPr lang="en-US" smtClean="0">
                <a:solidFill>
                  <a:srgbClr val="EEECE1"/>
                </a:solidFill>
              </a:rPr>
              <a:pPr/>
              <a:t>‹#›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366404"/>
            <a:ext cx="8156448" cy="777240"/>
          </a:xfrm>
        </p:spPr>
        <p:txBody>
          <a:bodyPr tIns="64008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>
              <a:buNone/>
              <a:defRPr sz="38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14348" y="5277543"/>
            <a:ext cx="75009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90C24-670A-4FC2-B445-8AEE80AF766B}" type="datetimeFigureOut">
              <a:rPr lang="en-US" smtClean="0">
                <a:solidFill>
                  <a:srgbClr val="EEECE1"/>
                </a:solidFill>
              </a:rPr>
              <a:pPr/>
              <a:t>1/16/2015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C021A-43FD-4599-9E6A-3EA7F960925F}" type="slidenum">
              <a:rPr lang="en-US" smtClean="0">
                <a:solidFill>
                  <a:srgbClr val="EEECE1"/>
                </a:solidFill>
              </a:rPr>
              <a:pPr/>
              <a:t>‹#›</a:t>
            </a:fld>
            <a:endParaRPr lang="en-US">
              <a:solidFill>
                <a:srgbClr val="EEECE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90C24-670A-4FC2-B445-8AEE80AF766B}" type="datetimeFigureOut">
              <a:rPr lang="en-US" smtClean="0">
                <a:solidFill>
                  <a:srgbClr val="EEECE1"/>
                </a:solidFill>
              </a:rPr>
              <a:pPr/>
              <a:t>1/16/2015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C021A-43FD-4599-9E6A-3EA7F960925F}" type="slidenum">
              <a:rPr lang="en-US" smtClean="0">
                <a:solidFill>
                  <a:srgbClr val="EEECE1"/>
                </a:solidFill>
              </a:rPr>
              <a:pPr/>
              <a:t>‹#›</a:t>
            </a:fld>
            <a:endParaRPr lang="en-US">
              <a:solidFill>
                <a:srgbClr val="EEECE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90C24-670A-4FC2-B445-8AEE80AF766B}" type="datetimeFigureOut">
              <a:rPr lang="en-US" smtClean="0">
                <a:solidFill>
                  <a:srgbClr val="EEECE1"/>
                </a:solidFill>
              </a:rPr>
              <a:pPr/>
              <a:t>1/16/2015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C021A-43FD-4599-9E6A-3EA7F960925F}" type="slidenum">
              <a:rPr lang="en-US" smtClean="0">
                <a:solidFill>
                  <a:srgbClr val="EEECE1"/>
                </a:solidFill>
              </a:rPr>
              <a:pPr/>
              <a:t>‹#›</a:t>
            </a:fld>
            <a:endParaRPr lang="en-US">
              <a:solidFill>
                <a:srgbClr val="EEECE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90C24-670A-4FC2-B445-8AEE80AF766B}" type="datetimeFigureOut">
              <a:rPr lang="en-US" smtClean="0">
                <a:solidFill>
                  <a:srgbClr val="EEECE1"/>
                </a:solidFill>
              </a:rPr>
              <a:pPr/>
              <a:t>1/16/2015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C021A-43FD-4599-9E6A-3EA7F960925F}" type="slidenum">
              <a:rPr lang="en-US" smtClean="0">
                <a:solidFill>
                  <a:srgbClr val="EEECE1"/>
                </a:solidFill>
              </a:rPr>
              <a:pPr/>
              <a:t>‹#›</a:t>
            </a:fld>
            <a:endParaRPr lang="en-US">
              <a:solidFill>
                <a:srgbClr val="EEECE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2528878" cy="1162050"/>
          </a:xfrm>
        </p:spPr>
        <p:txBody>
          <a:bodyPr anchor="ctr"/>
          <a:lstStyle>
            <a:lvl1pPr algn="l">
              <a:buNone/>
              <a:defRPr sz="2000" b="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28878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285728"/>
            <a:ext cx="5486400" cy="57213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90C24-670A-4FC2-B445-8AEE80AF766B}" type="datetimeFigureOut">
              <a:rPr lang="en-US" smtClean="0">
                <a:solidFill>
                  <a:srgbClr val="EEECE1"/>
                </a:solidFill>
              </a:rPr>
              <a:pPr/>
              <a:t>1/16/2015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C021A-43FD-4599-9E6A-3EA7F960925F}" type="slidenum">
              <a:rPr lang="en-US" smtClean="0">
                <a:solidFill>
                  <a:srgbClr val="EEECE1"/>
                </a:solidFill>
              </a:rPr>
              <a:pPr/>
              <a:t>‹#›</a:t>
            </a:fld>
            <a:endParaRPr lang="en-US">
              <a:solidFill>
                <a:srgbClr val="EEECE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914400" y="4941829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57166"/>
            <a:ext cx="6858048" cy="4286280"/>
          </a:xfrm>
          <a:noFill/>
          <a:ln w="12700">
            <a:noFill/>
          </a:ln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en-US" altLang="ja-JP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914400" y="5643578"/>
            <a:ext cx="6858000" cy="428628"/>
          </a:xfrm>
        </p:spPr>
        <p:txBody>
          <a:bodyPr>
            <a:normAutofit/>
          </a:bodyPr>
          <a:lstStyle>
            <a:lvl1pPr marL="27432" indent="0">
              <a:spcBef>
                <a:spcPts val="0"/>
              </a:spcBef>
              <a:buNone/>
              <a:defRPr sz="11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0C24-670A-4FC2-B445-8AEE80AF766B}" type="datetimeFigureOut">
              <a:rPr lang="en-US" smtClean="0">
                <a:solidFill>
                  <a:srgbClr val="EEECE1"/>
                </a:solidFill>
              </a:rPr>
              <a:pPr/>
              <a:t>1/16/2015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1C021A-43FD-4599-9E6A-3EA7F960925F}" type="slidenum">
              <a:rPr lang="en-US" smtClean="0">
                <a:solidFill>
                  <a:srgbClr val="EEECE1"/>
                </a:solidFill>
              </a:rPr>
              <a:pPr/>
              <a:t>‹#›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EEECE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-1"/>
            <a:ext cx="214282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571612"/>
            <a:ext cx="7772400" cy="4783948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21461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87790C24-670A-4FC2-B445-8AEE80AF766B}" type="datetimeFigureOut">
              <a:rPr lang="en-US" smtClean="0">
                <a:solidFill>
                  <a:srgbClr val="EEECE1"/>
                </a:solidFill>
              </a:rPr>
              <a:pPr/>
              <a:t>1/16/2015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21461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EEECE1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21461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5D1C021A-43FD-4599-9E6A-3EA7F960925F}" type="slidenum">
              <a:rPr lang="en-US" smtClean="0">
                <a:solidFill>
                  <a:srgbClr val="EEECE1"/>
                </a:solidFill>
              </a:rPr>
              <a:pPr/>
              <a:t>‹#›</a:t>
            </a:fld>
            <a:endParaRPr lang="en-US">
              <a:solidFill>
                <a:srgbClr val="EEECE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-3293075" y="3429000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-3243408" y="3428230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3185349" y="3428230"/>
            <a:ext cx="6858000" cy="1588"/>
          </a:xfrm>
          <a:prstGeom prst="line">
            <a:avLst/>
          </a:prstGeom>
          <a:ln w="31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699724" y="3428182"/>
            <a:ext cx="6858000" cy="1588"/>
          </a:xfrm>
          <a:prstGeom prst="line">
            <a:avLst/>
          </a:prstGeom>
          <a:ln w="285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b="1" kern="1200" cap="none" spc="0" baseline="0">
          <a:ln/>
          <a:gradFill>
            <a:gsLst>
              <a:gs pos="0">
                <a:schemeClr val="tx2">
                  <a:lumMod val="90000"/>
                </a:schemeClr>
              </a:gs>
              <a:gs pos="50000">
                <a:schemeClr val="tx2">
                  <a:lumMod val="50000"/>
                </a:schemeClr>
              </a:gs>
              <a:gs pos="100000">
                <a:schemeClr val="tx2">
                  <a:lumMod val="2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accent2">
            <a:lumMod val="75000"/>
          </a:schemeClr>
        </a:buClr>
        <a:buSzPct val="85000"/>
        <a:buFont typeface="Wingdings 2" pitchFamily="18" charset="2"/>
        <a:buChar char="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" pitchFamily="2" charset="2"/>
        <a:buChar char="l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>
            <a:lumMod val="40000"/>
            <a:lumOff val="60000"/>
          </a:schemeClr>
        </a:buClr>
        <a:buSzPct val="65000"/>
        <a:buFont typeface="Wingdings 2" pitchFamily="18" charset="2"/>
        <a:buChar char="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2">
            <a:lumMod val="20000"/>
            <a:lumOff val="80000"/>
          </a:schemeClr>
        </a:buClr>
        <a:buSzPct val="100000"/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2">
            <a:lumMod val="75000"/>
          </a:schemeClr>
        </a:buClr>
        <a:buSzPct val="50000"/>
        <a:buFont typeface="Wingdings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THEMES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vs. evil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Sin and </a:t>
            </a:r>
            <a:r>
              <a:rPr lang="en-US" dirty="0" smtClean="0"/>
              <a:t>redemption; judgment 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 is good?</a:t>
            </a:r>
          </a:p>
          <a:p>
            <a:r>
              <a:rPr lang="en-US" dirty="0" smtClean="0"/>
              <a:t>Who is evil?</a:t>
            </a:r>
          </a:p>
          <a:p>
            <a:r>
              <a:rPr lang="en-US" dirty="0" smtClean="0"/>
              <a:t>What is good?</a:t>
            </a:r>
          </a:p>
          <a:p>
            <a:r>
              <a:rPr lang="en-US" dirty="0" smtClean="0"/>
              <a:t>What is evil?</a:t>
            </a:r>
          </a:p>
          <a:p>
            <a:r>
              <a:rPr lang="en-US" dirty="0" smtClean="0"/>
              <a:t>Who/what fall in between?</a:t>
            </a:r>
          </a:p>
          <a:p>
            <a:r>
              <a:rPr lang="en-US" dirty="0" smtClean="0"/>
              <a:t>How do we determine what is good and what is evil?</a:t>
            </a:r>
          </a:p>
          <a:p>
            <a:r>
              <a:rPr lang="en-US" dirty="0" smtClean="0"/>
              <a:t>What message is Hawthorne trying to send?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Who is a sinner?</a:t>
            </a:r>
          </a:p>
          <a:p>
            <a:r>
              <a:rPr lang="en-US" dirty="0" smtClean="0"/>
              <a:t>Who has been redeemed?</a:t>
            </a:r>
          </a:p>
          <a:p>
            <a:r>
              <a:rPr lang="en-US" dirty="0" smtClean="0"/>
              <a:t>Whose sin is the worst?</a:t>
            </a:r>
          </a:p>
          <a:p>
            <a:r>
              <a:rPr lang="en-US" dirty="0" smtClean="0"/>
              <a:t>What is Hawthorne saying about making mistakes and making up for mistakes? About forgiveness?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THEMES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Perseverance/Endurance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Isolation and society’s effects on the individual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Why does Hawthorne choose to make Hester a positive character? What commentary is he making about the power of this woman? Is she meant to represent all women?</a:t>
            </a:r>
          </a:p>
          <a:p>
            <a:r>
              <a:rPr lang="en-US" dirty="0" smtClean="0"/>
              <a:t>What exactly has Hester faced that makes her endurance so impressive?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What happens when a person becomes isolated from society?</a:t>
            </a:r>
          </a:p>
          <a:p>
            <a:r>
              <a:rPr lang="en-US" dirty="0" smtClean="0"/>
              <a:t>What power does society have to affect an individual’s life?</a:t>
            </a:r>
          </a:p>
          <a:p>
            <a:r>
              <a:rPr lang="en-US" dirty="0" smtClean="0"/>
              <a:t>What point is Hawthorne making here?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Letter A	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Darkness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What does it look like?</a:t>
            </a:r>
          </a:p>
          <a:p>
            <a:r>
              <a:rPr lang="en-US" dirty="0" smtClean="0"/>
              <a:t>What is said about it?</a:t>
            </a:r>
          </a:p>
          <a:p>
            <a:r>
              <a:rPr lang="en-US" dirty="0" smtClean="0"/>
              <a:t>What is the intended meaning?</a:t>
            </a:r>
          </a:p>
          <a:p>
            <a:r>
              <a:rPr lang="en-US" dirty="0" smtClean="0"/>
              <a:t>What other meanings surface?</a:t>
            </a:r>
          </a:p>
          <a:p>
            <a:r>
              <a:rPr lang="en-US" dirty="0" smtClean="0"/>
              <a:t>Why and when does the meaning change?</a:t>
            </a:r>
          </a:p>
          <a:p>
            <a:r>
              <a:rPr lang="en-US" dirty="0" smtClean="0"/>
              <a:t>Supernatural powers?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Who/what is it typically associated with?</a:t>
            </a:r>
          </a:p>
          <a:p>
            <a:r>
              <a:rPr lang="en-US" dirty="0" smtClean="0"/>
              <a:t>What meanings could be inferred from Hawthorne’s inclusion of this symbol?</a:t>
            </a:r>
          </a:p>
          <a:p>
            <a:r>
              <a:rPr lang="en-US" dirty="0" smtClean="0"/>
              <a:t>Does the meaning ever change?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Light/Sunshine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Pearl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Who/what is it typically associated with?</a:t>
            </a:r>
          </a:p>
          <a:p>
            <a:r>
              <a:rPr lang="en-US" dirty="0" smtClean="0"/>
              <a:t>What meanings could be inferred from Hawthorne’s inclusion of this symbol?</a:t>
            </a:r>
          </a:p>
          <a:p>
            <a:r>
              <a:rPr lang="en-US" dirty="0" smtClean="0"/>
              <a:t>Does the meaning ever change?</a:t>
            </a:r>
          </a:p>
          <a:p>
            <a:r>
              <a:rPr lang="en-US" dirty="0" smtClean="0"/>
              <a:t>What big moments are associated with it? Why?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Her name?</a:t>
            </a:r>
          </a:p>
          <a:p>
            <a:r>
              <a:rPr lang="en-US" dirty="0" smtClean="0"/>
              <a:t>Her role in Hester’s life?</a:t>
            </a:r>
          </a:p>
          <a:p>
            <a:r>
              <a:rPr lang="en-US" dirty="0" smtClean="0"/>
              <a:t>What other people believe her to be/mean?</a:t>
            </a:r>
          </a:p>
          <a:p>
            <a:r>
              <a:rPr lang="en-US" dirty="0" smtClean="0"/>
              <a:t>What does she mean to </a:t>
            </a:r>
            <a:r>
              <a:rPr lang="en-US" dirty="0" err="1" smtClean="0"/>
              <a:t>Dimmesdale</a:t>
            </a:r>
            <a:r>
              <a:rPr lang="en-US" dirty="0" smtClean="0"/>
              <a:t>? To her parents together?</a:t>
            </a:r>
          </a:p>
          <a:p>
            <a:r>
              <a:rPr lang="en-US" dirty="0" smtClean="0"/>
              <a:t>Does Pearl’s existence mean something different to </a:t>
            </a:r>
            <a:r>
              <a:rPr lang="en-US" dirty="0" err="1" smtClean="0"/>
              <a:t>Chillingworth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forest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The rosebush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What is it typically associated with?</a:t>
            </a:r>
          </a:p>
          <a:p>
            <a:r>
              <a:rPr lang="en-US" dirty="0" smtClean="0"/>
              <a:t>Does the meaning change? How, why, and when?</a:t>
            </a:r>
          </a:p>
          <a:p>
            <a:r>
              <a:rPr lang="en-US" dirty="0" smtClean="0"/>
              <a:t>Does it mean different things to different people?</a:t>
            </a:r>
          </a:p>
          <a:p>
            <a:r>
              <a:rPr lang="en-US" dirty="0" smtClean="0"/>
              <a:t>Who/what is it typically associated with?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Is it the “sweet moral blossom” Hawthorne told us it would be?</a:t>
            </a:r>
          </a:p>
          <a:p>
            <a:r>
              <a:rPr lang="en-US" dirty="0" smtClean="0"/>
              <a:t>And what does that mean anyway?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Hester, Pearl, </a:t>
            </a:r>
            <a:r>
              <a:rPr lang="en-US" dirty="0" err="1" smtClean="0"/>
              <a:t>Dimmesdale</a:t>
            </a:r>
            <a:r>
              <a:rPr lang="en-US" dirty="0" smtClean="0"/>
              <a:t>, and </a:t>
            </a:r>
            <a:r>
              <a:rPr lang="en-US" dirty="0" err="1" smtClean="0"/>
              <a:t>Chillingworth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“Profile” each one:</a:t>
            </a:r>
          </a:p>
          <a:p>
            <a:pPr lvl="1"/>
            <a:r>
              <a:rPr lang="en-US" dirty="0" smtClean="0"/>
              <a:t>Appearance </a:t>
            </a:r>
          </a:p>
          <a:p>
            <a:pPr lvl="1"/>
            <a:r>
              <a:rPr lang="en-US" dirty="0" smtClean="0"/>
              <a:t>Personality</a:t>
            </a:r>
          </a:p>
          <a:p>
            <a:pPr lvl="1"/>
            <a:r>
              <a:rPr lang="en-US" dirty="0" smtClean="0"/>
              <a:t>Motivations</a:t>
            </a:r>
          </a:p>
          <a:p>
            <a:pPr lvl="1"/>
            <a:r>
              <a:rPr lang="en-US" dirty="0" smtClean="0"/>
              <a:t>Sin and redemption</a:t>
            </a:r>
          </a:p>
          <a:p>
            <a:pPr lvl="1"/>
            <a:r>
              <a:rPr lang="en-US" dirty="0" smtClean="0"/>
              <a:t>AND changes that occur in all of the above – why, how, and when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Firelight">
      <a:dk1>
        <a:sysClr val="windowText" lastClr="000000"/>
      </a:dk1>
      <a:lt1>
        <a:sysClr val="window" lastClr="FFFFFF"/>
      </a:lt1>
      <a:dk2>
        <a:srgbClr val="9F1C00"/>
      </a:dk2>
      <a:lt2>
        <a:srgbClr val="EEECE1"/>
      </a:lt2>
      <a:accent1>
        <a:srgbClr val="FF881F"/>
      </a:accent1>
      <a:accent2>
        <a:srgbClr val="771C00"/>
      </a:accent2>
      <a:accent3>
        <a:srgbClr val="576A2C"/>
      </a:accent3>
      <a:accent4>
        <a:srgbClr val="A24D00"/>
      </a:accent4>
      <a:accent5>
        <a:srgbClr val="244872"/>
      </a:accent5>
      <a:accent6>
        <a:srgbClr val="5E341C"/>
      </a:accent6>
      <a:hlink>
        <a:srgbClr val="FF912E"/>
      </a:hlink>
      <a:folHlink>
        <a:srgbClr val="B5CB83"/>
      </a:folHlink>
    </a:clrScheme>
    <a:fontScheme name="Twilight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0" t="100000" r="5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0" t="100000" r="50000" b="10000"/>
          </a:path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0000"/>
                <a:satMod val="200000"/>
              </a:schemeClr>
            </a:duotone>
          </a:blip>
          <a:tile tx="0" ty="0" sx="120000" sy="12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Twilight</vt:lpstr>
      <vt:lpstr>MAJOR THEMES </vt:lpstr>
      <vt:lpstr>MAJOR THEMES</vt:lpstr>
      <vt:lpstr>SYMBOLS</vt:lpstr>
      <vt:lpstr>SYMBOLS</vt:lpstr>
      <vt:lpstr>SYMBOLS</vt:lpstr>
      <vt:lpstr>Characterization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THEMES </dc:title>
  <dc:creator>Sys Admin</dc:creator>
  <cp:lastModifiedBy>Sys Admin</cp:lastModifiedBy>
  <cp:revision>1</cp:revision>
  <dcterms:created xsi:type="dcterms:W3CDTF">2015-01-20T14:10:17Z</dcterms:created>
  <dcterms:modified xsi:type="dcterms:W3CDTF">2015-01-20T14:11:11Z</dcterms:modified>
</cp:coreProperties>
</file>